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8" r:id="rId42"/>
    <p:sldId id="296" r:id="rId43"/>
    <p:sldId id="297" r:id="rId44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A1pGBeOA9AC4+hVLTRnlzqtrA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7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SO Region 803" userId="a8d7dde8dc32e457" providerId="LiveId" clId="{56C73845-B644-4603-91E4-FF493EBB4D49}"/>
    <pc:docChg chg="addSld delSld modSld">
      <pc:chgData name="AYSO Region 803" userId="a8d7dde8dc32e457" providerId="LiveId" clId="{56C73845-B644-4603-91E4-FF493EBB4D49}" dt="2024-08-21T23:52:46.987" v="3" actId="255"/>
      <pc:docMkLst>
        <pc:docMk/>
      </pc:docMkLst>
      <pc:sldChg chg="del">
        <pc:chgData name="AYSO Region 803" userId="a8d7dde8dc32e457" providerId="LiveId" clId="{56C73845-B644-4603-91E4-FF493EBB4D49}" dt="2024-08-21T23:52:18.478" v="1" actId="47"/>
        <pc:sldMkLst>
          <pc:docMk/>
          <pc:sldMk cId="0" sldId="295"/>
        </pc:sldMkLst>
      </pc:sldChg>
      <pc:sldChg chg="modSp add mod">
        <pc:chgData name="AYSO Region 803" userId="a8d7dde8dc32e457" providerId="LiveId" clId="{56C73845-B644-4603-91E4-FF493EBB4D49}" dt="2024-08-21T23:52:46.987" v="3" actId="255"/>
        <pc:sldMkLst>
          <pc:docMk/>
          <pc:sldMk cId="3935971185" sldId="298"/>
        </pc:sldMkLst>
        <pc:spChg chg="mod">
          <ac:chgData name="AYSO Region 803" userId="a8d7dde8dc32e457" providerId="LiveId" clId="{56C73845-B644-4603-91E4-FF493EBB4D49}" dt="2024-08-21T23:52:46.987" v="3" actId="255"/>
          <ac:spMkLst>
            <pc:docMk/>
            <pc:sldMk cId="3935971185" sldId="298"/>
            <ac:spMk id="15" creationId="{F6E74371-E8B9-E1EA-7555-0837CD4950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4f91edd7d_1_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f4f91edd7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title"/>
          </p:nvPr>
        </p:nvSpPr>
        <p:spPr>
          <a:xfrm>
            <a:off x="1076350" y="880058"/>
            <a:ext cx="699262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1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0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1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>
            <a:spLocks noGrp="1"/>
          </p:cNvSpPr>
          <p:nvPr>
            <p:ph type="title"/>
          </p:nvPr>
        </p:nvSpPr>
        <p:spPr>
          <a:xfrm>
            <a:off x="1076350" y="880058"/>
            <a:ext cx="699262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body" idx="1"/>
          </p:nvPr>
        </p:nvSpPr>
        <p:spPr>
          <a:xfrm>
            <a:off x="732840" y="1857414"/>
            <a:ext cx="7198359" cy="344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1076350" y="880058"/>
            <a:ext cx="699262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3999" cy="1715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2"/>
          <p:cNvSpPr txBox="1">
            <a:spLocks noGrp="1"/>
          </p:cNvSpPr>
          <p:nvPr>
            <p:ph type="title"/>
          </p:nvPr>
        </p:nvSpPr>
        <p:spPr>
          <a:xfrm>
            <a:off x="1076350" y="880058"/>
            <a:ext cx="699262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body" idx="1"/>
          </p:nvPr>
        </p:nvSpPr>
        <p:spPr>
          <a:xfrm>
            <a:off x="732840" y="1857414"/>
            <a:ext cx="7198359" cy="344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DC0F3-16CB-43C3-B7EC-4B62CC90F5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7165-CC56-4178-9EBD-11042C42A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es@ayso803.or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referees@ayso803.org" TargetMode="External"/><Relationship Id="rId4" Type="http://schemas.openxmlformats.org/officeDocument/2006/relationships/hyperlink" Target="mailto:scheduler@ayso803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cheduler@ayso803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ysovolunteers.org/volunteer-posi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title"/>
          </p:nvPr>
        </p:nvSpPr>
        <p:spPr>
          <a:xfrm>
            <a:off x="1073302" y="1636852"/>
            <a:ext cx="6999605" cy="136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000" rIns="0" bIns="0" anchor="t" anchorCtr="0">
            <a:spAutoFit/>
          </a:bodyPr>
          <a:lstStyle/>
          <a:p>
            <a:pPr marL="2348865" marR="5080" lvl="0" indent="-2336800" algn="l" rtl="0">
              <a:lnSpc>
                <a:spcPct val="1188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CVSL Coach Information for Fall 2024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092" y="3150107"/>
            <a:ext cx="4152900" cy="3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1373819" y="1115269"/>
            <a:ext cx="76809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Path to AYSOU for Training and Certification Verifications</a:t>
            </a:r>
            <a:endParaRPr/>
          </a:p>
        </p:txBody>
      </p:sp>
      <p:grpSp>
        <p:nvGrpSpPr>
          <p:cNvPr id="106" name="Google Shape;106;p10"/>
          <p:cNvGrpSpPr/>
          <p:nvPr/>
        </p:nvGrpSpPr>
        <p:grpSpPr>
          <a:xfrm>
            <a:off x="0" y="2189149"/>
            <a:ext cx="9143999" cy="4412818"/>
            <a:chOff x="0" y="2189149"/>
            <a:chExt cx="9143999" cy="4412818"/>
          </a:xfrm>
        </p:grpSpPr>
        <p:pic>
          <p:nvPicPr>
            <p:cNvPr id="107" name="Google Shape;10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572512"/>
              <a:ext cx="9143999" cy="4029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25" y="2189149"/>
              <a:ext cx="1789023" cy="188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68186" y="3279140"/>
              <a:ext cx="1776603" cy="14822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75204"/>
            <a:ext cx="9143999" cy="3648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734669" y="1612519"/>
            <a:ext cx="7647331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Risk Status Must Be Green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6019800" y="2209800"/>
            <a:ext cx="1869528" cy="18424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/>
        </p:nvSpPr>
        <p:spPr>
          <a:xfrm>
            <a:off x="682050" y="1377825"/>
            <a:ext cx="77799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Coach Training by P2 on Sunday September 8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70C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“What should I do?” at practice is a common concern of coaches. We have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70C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hired P2 Soccer Training instructors to facilitate age specific training for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70C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coaches on practice sessions.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Loca#on: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Gymnasium at Robbins Elementary School, </a:t>
            </a:r>
            <a:r>
              <a:rPr lang="en-US" sz="1800" b="0" i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3832 E Hamilton Ave, Eau Claire</a:t>
            </a:r>
            <a:endParaRPr sz="1800" b="0" i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September 8 Schedule: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Noon – 1:00 pm U6 Coaches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1:00 pm – 2:00 pm U7/U8 Coaches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2:00 pm – 3:15 pm U9/U10 Coaches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3:15 pm – 4:30 pm U11/U12 Coaches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4:30 pm – 5:30 pm U14/U19 Coaches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-166775" y="1367476"/>
            <a:ext cx="4548900" cy="22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4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Practice Field </a:t>
            </a:r>
            <a:endParaRPr>
              <a:solidFill>
                <a:srgbClr val="000000"/>
              </a:solidFill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Information </a:t>
            </a:r>
            <a:endParaRPr>
              <a:solidFill>
                <a:srgbClr val="000000"/>
              </a:solidFill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on Website</a:t>
            </a:r>
            <a:endParaRPr/>
          </a:p>
        </p:txBody>
      </p:sp>
      <p:grpSp>
        <p:nvGrpSpPr>
          <p:cNvPr id="127" name="Google Shape;127;p13"/>
          <p:cNvGrpSpPr/>
          <p:nvPr/>
        </p:nvGrpSpPr>
        <p:grpSpPr>
          <a:xfrm>
            <a:off x="3991411" y="1964434"/>
            <a:ext cx="4815840" cy="4893562"/>
            <a:chOff x="2458211" y="1964434"/>
            <a:chExt cx="4815840" cy="4893562"/>
          </a:xfrm>
        </p:grpSpPr>
        <p:pic>
          <p:nvPicPr>
            <p:cNvPr id="128" name="Google Shape;12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8211" y="1964434"/>
              <a:ext cx="4229099" cy="489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43955" y="3794760"/>
              <a:ext cx="1530096" cy="10957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51654" y="810014"/>
            <a:ext cx="32664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Practice Fields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655116" y="2302586"/>
            <a:ext cx="78810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5600" marR="431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City owned areas are free to use.	First-come first-serve basis. Cannot reserve.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0520" marR="5080" lvl="0" indent="-3384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Eau Claire Area School District sites are reserved by our league for your use. First-come first–serve basis for teams. Teams cannot reserve.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5861" y="0"/>
            <a:ext cx="433227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/>
          <p:nvPr/>
        </p:nvSpPr>
        <p:spPr>
          <a:xfrm>
            <a:off x="0" y="6096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6"/>
          <p:cNvSpPr txBox="1"/>
          <p:nvPr/>
        </p:nvSpPr>
        <p:spPr>
          <a:xfrm>
            <a:off x="1660950" y="2911950"/>
            <a:ext cx="58221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●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Doc for Practices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○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Feedback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-332550" y="1128708"/>
            <a:ext cx="6992700" cy="1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4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Coach Information on Website</a:t>
            </a: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4613011" y="2036934"/>
            <a:ext cx="4229099" cy="4893562"/>
            <a:chOff x="2458211" y="1964434"/>
            <a:chExt cx="4229099" cy="4893562"/>
          </a:xfrm>
        </p:grpSpPr>
        <p:pic>
          <p:nvPicPr>
            <p:cNvPr id="153" name="Google Shape;15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8211" y="1964434"/>
              <a:ext cx="4229099" cy="489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4232" y="2491740"/>
              <a:ext cx="1530096" cy="10972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498" y="932763"/>
            <a:ext cx="7809000" cy="49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71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884" y="2144267"/>
            <a:ext cx="888492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ctrTitle"/>
          </p:nvPr>
        </p:nvSpPr>
        <p:spPr>
          <a:xfrm>
            <a:off x="1284800" y="1055750"/>
            <a:ext cx="609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Area 6B Director</a:t>
            </a:r>
            <a:endParaRPr sz="4000"/>
          </a:p>
        </p:txBody>
      </p:sp>
      <p:sp>
        <p:nvSpPr>
          <p:cNvPr id="51" name="Google Shape;51;p4"/>
          <p:cNvSpPr txBox="1">
            <a:spLocks noGrp="1"/>
          </p:cNvSpPr>
          <p:nvPr>
            <p:ph type="subTitle" idx="1"/>
          </p:nvPr>
        </p:nvSpPr>
        <p:spPr>
          <a:xfrm>
            <a:off x="2088475" y="1671350"/>
            <a:ext cx="6820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/>
              <a:t>Ashley Troutman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52" name="Google Shape;52;p4"/>
          <p:cNvSpPr txBox="1"/>
          <p:nvPr/>
        </p:nvSpPr>
        <p:spPr>
          <a:xfrm>
            <a:off x="863250" y="2848850"/>
            <a:ext cx="74175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●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Traveling Teams/Tournaments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●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Area Volunteers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●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Board Expectations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●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100% Volunteer - Board Members, Coordinators, Including Myself 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6945800" y="4941475"/>
            <a:ext cx="435000" cy="393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579100" y="237758"/>
            <a:ext cx="69927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7675" rIns="0" bIns="0" anchor="t" anchorCtr="0">
            <a:spAutoFit/>
          </a:bodyPr>
          <a:lstStyle/>
          <a:p>
            <a:pPr marL="43306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Players Must Be Registered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535940" y="2607386"/>
            <a:ext cx="7846059" cy="207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5600" marR="5778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May not recruit non-AYSO registered players for games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lvl="0" indent="-34290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May not include non-AYSO registered players for practices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477511"/>
            <a:ext cx="2447544" cy="162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2061529" y="709241"/>
            <a:ext cx="50208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We Don’t Keep Score</a:t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17" y="2253033"/>
            <a:ext cx="8153091" cy="421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2133607" y="712636"/>
            <a:ext cx="48768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Set Expectation Level</a:t>
            </a: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798068" y="1998091"/>
            <a:ext cx="7359600" cy="3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7145" marR="5080" lvl="0" indent="-5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Remind parents that CVSL is a league of over 900 kids, 90+ teams – </a:t>
            </a:r>
            <a:r>
              <a:rPr lang="en-US" sz="3200" b="1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run by all volunteers</a:t>
            </a:r>
            <a:r>
              <a:rPr lang="en-US" sz="3200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. A huge undertaking every year. Expectation levels should be set accordingly.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None/>
            </a:pP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6788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Relax – Be Kind – Have Fun!</a:t>
            </a:r>
            <a:endParaRPr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3096749" y="880350"/>
            <a:ext cx="29505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Team Pages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425" y="1636800"/>
            <a:ext cx="8398375" cy="50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/>
        </p:nvSpPr>
        <p:spPr>
          <a:xfrm>
            <a:off x="556665" y="2634493"/>
            <a:ext cx="7479600" cy="4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354965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Ball in and out of play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755015" lvl="1" indent="-28511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Arial"/>
              <a:buChar char="–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U6/U7 try to limit stoppage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Arial"/>
              <a:buChar char="–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Throw in technique not as important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Coaches on the field only at U6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Substitution Rule – free substitution, but strongly encourage substitutions at quarter breaks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700655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2463452" y="1439744"/>
            <a:ext cx="42171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Rules – Key Points</a:t>
            </a: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5659" y="819911"/>
            <a:ext cx="2133600" cy="52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2463477" y="1473694"/>
            <a:ext cx="42171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Rules – Key Points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535940" y="2758818"/>
            <a:ext cx="74574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354965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No Goal Keepers U6, U7, U8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Parents at opposite side of field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No Offside Rule enforced until U11/12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rebuchet MS"/>
                <a:ea typeface="Trebuchet MS"/>
                <a:cs typeface="Trebuchet MS"/>
                <a:sym typeface="Trebuchet MS"/>
              </a:rPr>
              <a:t>No Slide Tackling U10 and younger – safety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latin typeface="Trebuchet MS"/>
                <a:ea typeface="Trebuchet MS"/>
                <a:cs typeface="Trebuchet MS"/>
                <a:sym typeface="Trebuchet MS"/>
              </a:rPr>
              <a:t>Be Respectful to Referees</a:t>
            </a:r>
            <a:endParaRPr sz="3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9208" y="947927"/>
            <a:ext cx="2133600" cy="52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676400" y="1378965"/>
            <a:ext cx="62484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Game Time Begins With Good Sportsmanship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695" y="2909316"/>
            <a:ext cx="5626608" cy="348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645" y="0"/>
            <a:ext cx="53067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34390" y="690498"/>
            <a:ext cx="767334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Check Anchoring of Goals Before Games</a:t>
            </a:r>
            <a:endParaRPr sz="3600"/>
          </a:p>
        </p:txBody>
      </p:sp>
      <p:sp>
        <p:nvSpPr>
          <p:cNvPr id="225" name="Google Shape;225;p28"/>
          <p:cNvSpPr txBox="1"/>
          <p:nvPr/>
        </p:nvSpPr>
        <p:spPr>
          <a:xfrm>
            <a:off x="5370703" y="1972436"/>
            <a:ext cx="31287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12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50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find goal is not properly anchored, contact me and do not play your game.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79" y="1358427"/>
            <a:ext cx="4309872" cy="494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2079117" y="1345819"/>
            <a:ext cx="49848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Start Games On Time</a:t>
            </a:r>
            <a:endParaRPr/>
          </a:p>
        </p:txBody>
      </p:sp>
      <p:grpSp>
        <p:nvGrpSpPr>
          <p:cNvPr id="233" name="Google Shape;233;p29"/>
          <p:cNvGrpSpPr/>
          <p:nvPr/>
        </p:nvGrpSpPr>
        <p:grpSpPr>
          <a:xfrm>
            <a:off x="2926079" y="2941554"/>
            <a:ext cx="3463036" cy="3540525"/>
            <a:chOff x="2926079" y="2941554"/>
            <a:chExt cx="3463036" cy="3540525"/>
          </a:xfrm>
        </p:grpSpPr>
        <p:pic>
          <p:nvPicPr>
            <p:cNvPr id="234" name="Google Shape;234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26079" y="2941554"/>
              <a:ext cx="3291840" cy="32864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29"/>
            <p:cNvSpPr/>
            <p:nvPr/>
          </p:nvSpPr>
          <p:spPr>
            <a:xfrm>
              <a:off x="6063995" y="6111239"/>
              <a:ext cx="325120" cy="370840"/>
            </a:xfrm>
            <a:custGeom>
              <a:avLst/>
              <a:gdLst/>
              <a:ahLst/>
              <a:cxnLst/>
              <a:rect l="l" t="t" r="r" b="b"/>
              <a:pathLst>
                <a:path w="325120" h="370839" extrusionOk="0">
                  <a:moveTo>
                    <a:pt x="32461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324612" y="370332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>
            <a:off x="1076350" y="1295400"/>
            <a:ext cx="699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Region 803 Board Members</a:t>
            </a: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body" idx="1"/>
          </p:nvPr>
        </p:nvSpPr>
        <p:spPr>
          <a:xfrm>
            <a:off x="1826350" y="2018025"/>
            <a:ext cx="60261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Regional Commissioner: Josh Odegard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Coach Administrator: Brian Kjesbo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CVPA: Holly Thomas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CVPA: Kylie Godfrey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Referee Administrator: Joseph Ripienski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Safety Director: Jessica Pederson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Treasurer: Courtney Ricci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076350" y="5042550"/>
            <a:ext cx="699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Region 803 Coordinators</a:t>
            </a: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1962100" y="5658150"/>
            <a:ext cx="6026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Equipment: Joseph Baiocco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Scheduler: Jessica Pederson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1076350" y="880058"/>
            <a:ext cx="699262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4925" rIns="0" bIns="0" anchor="t" anchorCtr="0">
            <a:spAutoFit/>
          </a:bodyPr>
          <a:lstStyle/>
          <a:p>
            <a:pPr marL="8705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Build Out Line U9/U10</a:t>
            </a:r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836" y="2101594"/>
            <a:ext cx="6304788" cy="468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595883"/>
            <a:ext cx="8382000" cy="53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"/>
            <a:ext cx="8628888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71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124" y="4828032"/>
            <a:ext cx="6669024" cy="187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248" y="1223772"/>
            <a:ext cx="7997952" cy="350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1076350" y="880058"/>
            <a:ext cx="699262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7675" rIns="0" bIns="0" anchor="t" anchorCtr="0">
            <a:spAutoFit/>
          </a:bodyPr>
          <a:lstStyle/>
          <a:p>
            <a:pPr marL="9645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Support Our Referees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863" y="2423160"/>
            <a:ext cx="5986272" cy="413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556666" y="2295220"/>
            <a:ext cx="7117800" cy="1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Referee Administrator:</a:t>
            </a:r>
            <a:endParaRPr sz="3200"/>
          </a:p>
          <a:p>
            <a:pPr marL="46926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Joe Ripienski	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referees@ayso803.org</a:t>
            </a:r>
            <a:r>
              <a:rPr lang="en-US" sz="3200">
                <a:solidFill>
                  <a:srgbClr val="000000"/>
                </a:solidFill>
              </a:rPr>
              <a:t> </a:t>
            </a:r>
            <a:endParaRPr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6"/>
          <p:cNvPicPr preferRelativeResize="0"/>
          <p:nvPr/>
        </p:nvPicPr>
        <p:blipFill rotWithShape="1">
          <a:blip r:embed="rId3">
            <a:alphaModFix/>
          </a:blip>
          <a:srcRect b="12800"/>
          <a:stretch/>
        </p:blipFill>
        <p:spPr>
          <a:xfrm>
            <a:off x="1050975" y="357525"/>
            <a:ext cx="7026975" cy="46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/>
          <p:nvPr/>
        </p:nvSpPr>
        <p:spPr>
          <a:xfrm>
            <a:off x="1572900" y="4775725"/>
            <a:ext cx="650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rescheduling or cancellation is necessary, please email </a:t>
            </a:r>
            <a:r>
              <a:rPr lang="en-US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scheduler@ayso803.org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with the below information: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Both Team Coaches and </a:t>
            </a:r>
            <a:r>
              <a:rPr lang="en-US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referees@ayso803.org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included in the Email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Date &amp; Time for Game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Requested Monday date to reschedule, if rescheduling only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4f91edd7d_1_4"/>
          <p:cNvSpPr txBox="1"/>
          <p:nvPr/>
        </p:nvSpPr>
        <p:spPr>
          <a:xfrm>
            <a:off x="3224022" y="6414617"/>
            <a:ext cx="26931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2f4f91edd7d_1_4"/>
          <p:cNvSpPr txBox="1">
            <a:spLocks noGrp="1"/>
          </p:cNvSpPr>
          <p:nvPr>
            <p:ph type="title"/>
          </p:nvPr>
        </p:nvSpPr>
        <p:spPr>
          <a:xfrm>
            <a:off x="3224025" y="776450"/>
            <a:ext cx="20406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Safety</a:t>
            </a:r>
            <a:endParaRPr/>
          </a:p>
        </p:txBody>
      </p:sp>
      <p:sp>
        <p:nvSpPr>
          <p:cNvPr id="283" name="Google Shape;283;g2f4f91edd7d_1_4"/>
          <p:cNvSpPr txBox="1">
            <a:spLocks noGrp="1"/>
          </p:cNvSpPr>
          <p:nvPr>
            <p:ph type="body" idx="1"/>
          </p:nvPr>
        </p:nvSpPr>
        <p:spPr>
          <a:xfrm>
            <a:off x="732840" y="1857414"/>
            <a:ext cx="7198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First Aid Kits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Injuries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scheduler@ayso803.org</a:t>
            </a:r>
            <a:r>
              <a:rPr lang="en-US"/>
              <a:t> for more information or to report an injury.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g2f4f91edd7d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707" y="4781999"/>
            <a:ext cx="1285929" cy="120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1907539" y="600532"/>
            <a:ext cx="43014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Miscellaneous Stuff</a:t>
            </a:r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732840" y="1857414"/>
            <a:ext cx="7198500" cy="4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0520" marR="1511935" lvl="0" indent="-338455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/>
              <a:t>Hold your equipment after the Fall season for the Spring season.</a:t>
            </a:r>
            <a:endParaRPr/>
          </a:p>
          <a:p>
            <a:pPr marL="354965" lvl="0" indent="-342265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Flags away after games.</a:t>
            </a:r>
            <a:endParaRPr/>
          </a:p>
          <a:p>
            <a:pPr marL="354965" lvl="0" indent="-3422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Equipment boxes at soccer park.</a:t>
            </a:r>
            <a:endParaRPr/>
          </a:p>
          <a:p>
            <a:pPr marL="354965" marR="5080" lvl="0" indent="-34290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Bags will have equipment tags this year to assist in tracking and return of bags.</a:t>
            </a:r>
            <a:endParaRPr/>
          </a:p>
        </p:txBody>
      </p:sp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609600"/>
            <a:ext cx="2371344" cy="237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/>
        </p:nvSpPr>
        <p:spPr>
          <a:xfrm>
            <a:off x="3224022" y="6414617"/>
            <a:ext cx="2693035" cy="2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American Youth Soccer Organization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2362200" y="880058"/>
            <a:ext cx="5706770" cy="69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Picture Day</a:t>
            </a:r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body" idx="1"/>
          </p:nvPr>
        </p:nvSpPr>
        <p:spPr>
          <a:xfrm>
            <a:off x="732840" y="1857414"/>
            <a:ext cx="7198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Linhoff Photography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7:30am - 12pm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5 Photographers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September 14 and 21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Rain date September 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707" y="4781999"/>
            <a:ext cx="1285929" cy="120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2667000" y="880058"/>
            <a:ext cx="540197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Help Wanted!!</a:t>
            </a: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732840" y="1857414"/>
            <a:ext cx="71985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We are always looking for more help!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Positions needed are Concession Coordinators, Registrars, Uniform Coordinators and many more!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Please visit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https://aysovolunteers.org/volunteer-positions/</a:t>
            </a:r>
            <a:r>
              <a:rPr lang="en-US" b="1"/>
              <a:t> for a full list of positions.</a:t>
            </a:r>
            <a:endParaRPr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BE8B2-3518-2DF6-1D30-E4747BCD2967}"/>
              </a:ext>
            </a:extLst>
          </p:cNvPr>
          <p:cNvSpPr/>
          <p:nvPr/>
        </p:nvSpPr>
        <p:spPr>
          <a:xfrm>
            <a:off x="4863212" y="3429001"/>
            <a:ext cx="2119684" cy="805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buClrTx/>
            </a:pPr>
            <a:r>
              <a:rPr lang="en-US" sz="1588" b="1" kern="1200" dirty="0">
                <a:solidFill>
                  <a:prstClr val="black"/>
                </a:solidFill>
                <a:latin typeface="Calibri" panose="020F0502020204030204"/>
              </a:rPr>
              <a:t>Dolphins</a:t>
            </a:r>
          </a:p>
          <a:p>
            <a:pPr algn="ctr" defTabSz="403433">
              <a:buClrTx/>
            </a:pPr>
            <a:r>
              <a:rPr lang="en-US" sz="1588" b="1" kern="1200" dirty="0">
                <a:solidFill>
                  <a:prstClr val="black"/>
                </a:solidFill>
                <a:latin typeface="Calibri" panose="020F0502020204030204"/>
              </a:rPr>
              <a:t>U14-Coed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14F5A8-BABB-4BE0-CE83-09DD9DF8F918}"/>
              </a:ext>
            </a:extLst>
          </p:cNvPr>
          <p:cNvSpPr/>
          <p:nvPr/>
        </p:nvSpPr>
        <p:spPr>
          <a:xfrm>
            <a:off x="4991190" y="3661699"/>
            <a:ext cx="276549" cy="276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buClrTx/>
            </a:pPr>
            <a:endParaRPr lang="en-US" sz="158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E74371-E8B9-E1EA-7555-0837CD495038}"/>
              </a:ext>
            </a:extLst>
          </p:cNvPr>
          <p:cNvSpPr txBox="1"/>
          <p:nvPr/>
        </p:nvSpPr>
        <p:spPr>
          <a:xfrm>
            <a:off x="580152" y="1362721"/>
            <a:ext cx="3391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625" indent="-249625" defTabSz="403433">
              <a:buClrTx/>
              <a:buFont typeface="+mj-lt"/>
              <a:buAutoNum type="arabicPeriod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Locate your division’s sign/table (i.e. U14) </a:t>
            </a:r>
          </a:p>
          <a:p>
            <a:pPr marL="249625" indent="-249625" defTabSz="403433">
              <a:buClrTx/>
              <a:buFont typeface="+mj-lt"/>
              <a:buAutoNum type="arabicPeriod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Find your team bag</a:t>
            </a:r>
          </a:p>
          <a:p>
            <a:pPr marL="249625" indent="-249625" defTabSz="403433">
              <a:buClrTx/>
              <a:buFont typeface="+mj-lt"/>
              <a:buAutoNum type="arabicPeriod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Sign/initial for your bag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6C0BE2-00C5-F55C-8CD1-66B9F915F4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213" y="2543777"/>
            <a:ext cx="1331259" cy="79634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D782C8-EA8A-4972-6DC7-5EA270DA85AE}"/>
              </a:ext>
            </a:extLst>
          </p:cNvPr>
          <p:cNvCxnSpPr>
            <a:cxnSpLocks/>
          </p:cNvCxnSpPr>
          <p:nvPr/>
        </p:nvCxnSpPr>
        <p:spPr>
          <a:xfrm>
            <a:off x="5211611" y="3075072"/>
            <a:ext cx="208900" cy="56650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7F34976-34EE-D32A-5F01-B3445DDDB1EC}"/>
              </a:ext>
            </a:extLst>
          </p:cNvPr>
          <p:cNvSpPr/>
          <p:nvPr/>
        </p:nvSpPr>
        <p:spPr>
          <a:xfrm>
            <a:off x="4996338" y="2859103"/>
            <a:ext cx="266252" cy="2645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buClrTx/>
            </a:pPr>
            <a:endParaRPr lang="en-US" sz="131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BBC4C-B67E-9CE6-158F-2FB91D666F8D}"/>
              </a:ext>
            </a:extLst>
          </p:cNvPr>
          <p:cNvSpPr txBox="1"/>
          <p:nvPr/>
        </p:nvSpPr>
        <p:spPr>
          <a:xfrm>
            <a:off x="204522" y="0"/>
            <a:ext cx="8805007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buClrTx/>
            </a:pPr>
            <a:r>
              <a:rPr lang="en-US" sz="4236" b="1" i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Bag checkout process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C3BFF8-7288-61AD-46E1-0D2D8C9594FF}"/>
              </a:ext>
            </a:extLst>
          </p:cNvPr>
          <p:cNvGraphicFramePr>
            <a:graphicFrameLocks noGrp="1"/>
          </p:cNvGraphicFramePr>
          <p:nvPr/>
        </p:nvGraphicFramePr>
        <p:xfrm>
          <a:off x="2930206" y="4808893"/>
          <a:ext cx="5103630" cy="98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398">
                  <a:extLst>
                    <a:ext uri="{9D8B030D-6E8A-4147-A177-3AD203B41FA5}">
                      <a16:colId xmlns:a16="http://schemas.microsoft.com/office/drawing/2014/main" val="1817478124"/>
                    </a:ext>
                  </a:extLst>
                </a:gridCol>
                <a:gridCol w="1322815">
                  <a:extLst>
                    <a:ext uri="{9D8B030D-6E8A-4147-A177-3AD203B41FA5}">
                      <a16:colId xmlns:a16="http://schemas.microsoft.com/office/drawing/2014/main" val="2179221528"/>
                    </a:ext>
                  </a:extLst>
                </a:gridCol>
                <a:gridCol w="2345417">
                  <a:extLst>
                    <a:ext uri="{9D8B030D-6E8A-4147-A177-3AD203B41FA5}">
                      <a16:colId xmlns:a16="http://schemas.microsoft.com/office/drawing/2014/main" val="1547938889"/>
                    </a:ext>
                  </a:extLst>
                </a:gridCol>
              </a:tblGrid>
              <a:tr h="327212">
                <a:tc>
                  <a:txBody>
                    <a:bodyPr/>
                    <a:lstStyle/>
                    <a:p>
                      <a:r>
                        <a:rPr lang="en-US" sz="1600" dirty="0"/>
                        <a:t>Division Name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Team Name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Coach Name/Initials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422341877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r>
                        <a:rPr lang="en-US" sz="1600" dirty="0"/>
                        <a:t>U14 - Coed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Dolphins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Joe Baiocco ___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3494803814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482884840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B1D3D840-E4A1-8BFC-5AF1-86C4F1E3BD78}"/>
              </a:ext>
            </a:extLst>
          </p:cNvPr>
          <p:cNvSpPr/>
          <p:nvPr/>
        </p:nvSpPr>
        <p:spPr>
          <a:xfrm>
            <a:off x="2797080" y="4575302"/>
            <a:ext cx="266252" cy="266252"/>
          </a:xfrm>
          <a:prstGeom prst="ellipse">
            <a:avLst/>
          </a:prstGeom>
          <a:solidFill>
            <a:srgbClr val="62D84E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buClrTx/>
            </a:pPr>
            <a:r>
              <a:rPr lang="en-US" sz="1310" kern="1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C9D1FD-EE80-D527-8785-00193CA529F0}"/>
              </a:ext>
            </a:extLst>
          </p:cNvPr>
          <p:cNvSpPr txBox="1"/>
          <p:nvPr/>
        </p:nvSpPr>
        <p:spPr>
          <a:xfrm>
            <a:off x="6711624" y="5158157"/>
            <a:ext cx="402151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>
              <a:buClrTx/>
            </a:pPr>
            <a:r>
              <a:rPr lang="en-US" sz="1310" b="1" kern="1200" dirty="0">
                <a:solidFill>
                  <a:srgbClr val="FF0000"/>
                </a:solidFill>
                <a:latin typeface="Freehand521 BT" panose="03080802030307080304" pitchFamily="66" charset="0"/>
                <a:ea typeface="+mn-ea"/>
                <a:cs typeface="+mn-cs"/>
              </a:rPr>
              <a:t>JB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2A9AC-36CE-982C-6E49-DDF89FBA6FED}"/>
              </a:ext>
            </a:extLst>
          </p:cNvPr>
          <p:cNvSpPr/>
          <p:nvPr/>
        </p:nvSpPr>
        <p:spPr>
          <a:xfrm>
            <a:off x="4863212" y="1343655"/>
            <a:ext cx="2119684" cy="805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buClrTx/>
            </a:pPr>
            <a:r>
              <a:rPr lang="en-US" sz="1588" b="1" kern="1200" dirty="0">
                <a:solidFill>
                  <a:prstClr val="black"/>
                </a:solidFill>
                <a:latin typeface="Calibri" panose="020F0502020204030204"/>
              </a:rPr>
              <a:t>U14 - Coed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85C082-7DD3-CD14-DA52-891954D88389}"/>
              </a:ext>
            </a:extLst>
          </p:cNvPr>
          <p:cNvSpPr/>
          <p:nvPr/>
        </p:nvSpPr>
        <p:spPr>
          <a:xfrm>
            <a:off x="4730087" y="1210528"/>
            <a:ext cx="266252" cy="266252"/>
          </a:xfrm>
          <a:prstGeom prst="ellipse">
            <a:avLst/>
          </a:prstGeom>
          <a:solidFill>
            <a:srgbClr val="62D84E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buClrTx/>
            </a:pPr>
            <a:r>
              <a:rPr lang="en-US" sz="1310" kern="1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3FCC4E-50B7-DC50-2983-97AFDDB42C39}"/>
              </a:ext>
            </a:extLst>
          </p:cNvPr>
          <p:cNvSpPr/>
          <p:nvPr/>
        </p:nvSpPr>
        <p:spPr>
          <a:xfrm>
            <a:off x="4704597" y="3295874"/>
            <a:ext cx="266252" cy="266252"/>
          </a:xfrm>
          <a:prstGeom prst="ellipse">
            <a:avLst/>
          </a:prstGeom>
          <a:solidFill>
            <a:srgbClr val="62D84E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buClrTx/>
            </a:pPr>
            <a:r>
              <a:rPr lang="en-US" sz="1310" kern="1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5971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611" y="312420"/>
            <a:ext cx="1668779" cy="185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551" y="605774"/>
            <a:ext cx="6351269" cy="549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91" y="2596895"/>
            <a:ext cx="2529840" cy="354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7435" y="2596895"/>
            <a:ext cx="2639567" cy="263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1052" y="2686811"/>
            <a:ext cx="2842259" cy="397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1"/>
          <p:cNvSpPr txBox="1">
            <a:spLocks noGrp="1"/>
          </p:cNvSpPr>
          <p:nvPr>
            <p:ph type="title"/>
          </p:nvPr>
        </p:nvSpPr>
        <p:spPr>
          <a:xfrm>
            <a:off x="1076350" y="880058"/>
            <a:ext cx="6992620" cy="1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550" rIns="0" bIns="0" anchor="t" anchorCtr="0">
            <a:spAutoFit/>
          </a:bodyPr>
          <a:lstStyle/>
          <a:p>
            <a:pPr marL="2460625" marR="5080" lvl="0" indent="-19418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Positive, Make it Fun and Have Fun!!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1643252" y="1574419"/>
            <a:ext cx="5857875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Coaches Page on Website</a:t>
            </a:r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0" y="0"/>
            <a:ext cx="9143999" cy="6857999"/>
            <a:chOff x="0" y="0"/>
            <a:chExt cx="9143999" cy="6857999"/>
          </a:xfrm>
        </p:grpSpPr>
        <p:pic>
          <p:nvPicPr>
            <p:cNvPr id="74" name="Google Shape;7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3999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01612" y="1225296"/>
              <a:ext cx="1095755" cy="15300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-425775" y="1118333"/>
            <a:ext cx="6992700" cy="1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4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Coach Information on Website</a:t>
            </a:r>
            <a:endParaRPr/>
          </a:p>
        </p:txBody>
      </p:sp>
      <p:pic>
        <p:nvPicPr>
          <p:cNvPr id="81" name="Google Shape;8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550" y="2046100"/>
            <a:ext cx="3452725" cy="45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1076350" y="1752600"/>
            <a:ext cx="6992620" cy="15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73153" y="1752600"/>
            <a:ext cx="9143999" cy="36225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609600" y="1275283"/>
            <a:ext cx="7848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</a:rPr>
              <a:t>How to Verify Training Completed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0" y="2362200"/>
            <a:ext cx="9144000" cy="40294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8"/>
          <p:cNvSpPr/>
          <p:nvPr/>
        </p:nvSpPr>
        <p:spPr>
          <a:xfrm>
            <a:off x="609600" y="2133600"/>
            <a:ext cx="1789061" cy="1882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9"/>
          <p:cNvSpPr/>
          <p:nvPr/>
        </p:nvSpPr>
        <p:spPr>
          <a:xfrm>
            <a:off x="0" y="1798319"/>
            <a:ext cx="9144000" cy="32613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738</Words>
  <Application>Microsoft Office PowerPoint</Application>
  <PresentationFormat>On-screen Show (4:3)</PresentationFormat>
  <Paragraphs>128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Freehand521 BT</vt:lpstr>
      <vt:lpstr>Times New Roman</vt:lpstr>
      <vt:lpstr>Trebuchet MS</vt:lpstr>
      <vt:lpstr>Office Theme</vt:lpstr>
      <vt:lpstr>1_Office Theme</vt:lpstr>
      <vt:lpstr>CVSL Coach Information for Fall 2024</vt:lpstr>
      <vt:lpstr>Area 6B Director</vt:lpstr>
      <vt:lpstr>Region 803 Board Members</vt:lpstr>
      <vt:lpstr>Help Wanted!!</vt:lpstr>
      <vt:lpstr>Coaches Page on Website</vt:lpstr>
      <vt:lpstr>Coach Information on Website</vt:lpstr>
      <vt:lpstr>PowerPoint Presentation</vt:lpstr>
      <vt:lpstr>How to Verify Training Completed</vt:lpstr>
      <vt:lpstr>PowerPoint Presentation</vt:lpstr>
      <vt:lpstr>Path to AYSOU for Training and Certification Verifications</vt:lpstr>
      <vt:lpstr>Risk Status Must Be Green</vt:lpstr>
      <vt:lpstr>PowerPoint Presentation</vt:lpstr>
      <vt:lpstr>Practice Field  Information  on Website</vt:lpstr>
      <vt:lpstr>Practice Fields</vt:lpstr>
      <vt:lpstr>PowerPoint Presentation</vt:lpstr>
      <vt:lpstr>PowerPoint Presentation</vt:lpstr>
      <vt:lpstr>Coach Information on Website</vt:lpstr>
      <vt:lpstr>PowerPoint Presentation</vt:lpstr>
      <vt:lpstr>PowerPoint Presentation</vt:lpstr>
      <vt:lpstr>Players Must Be Registered</vt:lpstr>
      <vt:lpstr>We Don’t Keep Score</vt:lpstr>
      <vt:lpstr>Set Expectation Level</vt:lpstr>
      <vt:lpstr>Team Pages</vt:lpstr>
      <vt:lpstr>Rules – Key Points</vt:lpstr>
      <vt:lpstr>Rules – Key Points</vt:lpstr>
      <vt:lpstr>Game Time Begins With Good Sportsmanship</vt:lpstr>
      <vt:lpstr>PowerPoint Presentation</vt:lpstr>
      <vt:lpstr>Check Anchoring of Goals Before Games</vt:lpstr>
      <vt:lpstr>Start Games On Time</vt:lpstr>
      <vt:lpstr>Build Out Line U9/U10</vt:lpstr>
      <vt:lpstr>PowerPoint Presentation</vt:lpstr>
      <vt:lpstr>PowerPoint Presentation</vt:lpstr>
      <vt:lpstr>PowerPoint Presentation</vt:lpstr>
      <vt:lpstr>Support Our Referees</vt:lpstr>
      <vt:lpstr>Referee Administrator: Joe Ripienski referees@ayso803.org </vt:lpstr>
      <vt:lpstr>PowerPoint Presentation</vt:lpstr>
      <vt:lpstr>Safety</vt:lpstr>
      <vt:lpstr>Miscellaneous Stuff</vt:lpstr>
      <vt:lpstr>Picture Day</vt:lpstr>
      <vt:lpstr>PowerPoint Presentation</vt:lpstr>
      <vt:lpstr>PowerPoint Presentation</vt:lpstr>
      <vt:lpstr>Be Positive, Make it Fun and Have Fun!!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Yasmine Shehab</dc:creator>
  <cp:lastModifiedBy>AYSO Region 803</cp:lastModifiedBy>
  <cp:revision>1</cp:revision>
  <dcterms:created xsi:type="dcterms:W3CDTF">2024-08-18T22:38:30Z</dcterms:created>
  <dcterms:modified xsi:type="dcterms:W3CDTF">2024-08-21T23:53:13Z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2024-08-18T00:00:00Z</vt:filetime>
  </property>
  <property fmtid="{D5CDD505-2E9C-101B-9397-08002B2CF9AE}" pid="5" name="Producer">
    <vt:lpwstr>Microsoft® PowerPoint® for Microsoft 365</vt:lpwstr>
  </property>
</Properties>
</file>